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94" d="100"/>
          <a:sy n="94" d="100"/>
        </p:scale>
        <p:origin x="-664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5D44F-8361-43E5-A36E-E54312BB4899}" type="datetimeFigureOut">
              <a:rPr lang="en-US" smtClean="0"/>
              <a:t>9/21/17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64E83-96FF-4082-AF99-DAF4A808A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711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5D44F-8361-43E5-A36E-E54312BB4899}" type="datetimeFigureOut">
              <a:rPr lang="en-US" smtClean="0"/>
              <a:t>9/21/17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64E83-96FF-4082-AF99-DAF4A808A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460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5D44F-8361-43E5-A36E-E54312BB4899}" type="datetimeFigureOut">
              <a:rPr lang="en-US" smtClean="0"/>
              <a:t>9/21/17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64E83-96FF-4082-AF99-DAF4A808A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15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5D44F-8361-43E5-A36E-E54312BB4899}" type="datetimeFigureOut">
              <a:rPr lang="en-US" smtClean="0"/>
              <a:t>9/21/17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64E83-96FF-4082-AF99-DAF4A808A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556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5D44F-8361-43E5-A36E-E54312BB4899}" type="datetimeFigureOut">
              <a:rPr lang="en-US" smtClean="0"/>
              <a:t>9/21/17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64E83-96FF-4082-AF99-DAF4A808A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513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5D44F-8361-43E5-A36E-E54312BB4899}" type="datetimeFigureOut">
              <a:rPr lang="en-US" smtClean="0"/>
              <a:t>9/21/17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64E83-96FF-4082-AF99-DAF4A808A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130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5D44F-8361-43E5-A36E-E54312BB4899}" type="datetimeFigureOut">
              <a:rPr lang="en-US" smtClean="0"/>
              <a:t>9/21/17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64E83-96FF-4082-AF99-DAF4A808A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408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5D44F-8361-43E5-A36E-E54312BB4899}" type="datetimeFigureOut">
              <a:rPr lang="en-US" smtClean="0"/>
              <a:t>9/21/17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64E83-96FF-4082-AF99-DAF4A808A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893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5D44F-8361-43E5-A36E-E54312BB4899}" type="datetimeFigureOut">
              <a:rPr lang="en-US" smtClean="0"/>
              <a:t>9/21/17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64E83-96FF-4082-AF99-DAF4A808A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09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5D44F-8361-43E5-A36E-E54312BB4899}" type="datetimeFigureOut">
              <a:rPr lang="en-US" smtClean="0"/>
              <a:t>9/21/17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64E83-96FF-4082-AF99-DAF4A808A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791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5D44F-8361-43E5-A36E-E54312BB4899}" type="datetimeFigureOut">
              <a:rPr lang="en-US" smtClean="0"/>
              <a:t>9/21/17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64E83-96FF-4082-AF99-DAF4A808A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496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5D44F-8361-43E5-A36E-E54312BB4899}" type="datetimeFigureOut">
              <a:rPr lang="en-US" smtClean="0"/>
              <a:t>9/21/17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264E83-96FF-4082-AF99-DAF4A808A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256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heckmark.jpg"/>
          <p:cNvPicPr>
            <a:picLocks noChangeAspect="1"/>
          </p:cNvPicPr>
          <p:nvPr/>
        </p:nvPicPr>
        <p:blipFill rotWithShape="1">
          <a:blip r:embed="rId2"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62" b="25462"/>
          <a:stretch/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19075" y="1861975"/>
            <a:ext cx="11753849" cy="4923695"/>
          </a:xfrm>
          <a:prstGeom prst="roundRect">
            <a:avLst/>
          </a:prstGeom>
          <a:solidFill>
            <a:srgbClr val="FFFFFF">
              <a:shade val="85000"/>
              <a:alpha val="69000"/>
            </a:srgbClr>
          </a:solidFill>
        </p:spPr>
        <p:txBody>
          <a:bodyPr anchor="ctr">
            <a:normAutofit/>
          </a:bodyPr>
          <a:lstStyle/>
          <a:p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Does Google know you’re local? </a:t>
            </a:r>
          </a:p>
          <a:p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Does your website look like you're relevant?  </a:t>
            </a:r>
          </a:p>
          <a:p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Do you market on Facebook?</a:t>
            </a:r>
          </a:p>
          <a:p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Is your website phone-friendly? 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Do you write short articles or blog?    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Are you remarketing?</a:t>
            </a:r>
          </a:p>
          <a:p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Do you sell what Gen Y will buy? </a:t>
            </a:r>
          </a:p>
          <a:p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Do your young employees promote your business on social media? 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itle 4"/>
          <p:cNvSpPr txBox="1">
            <a:spLocks/>
          </p:cNvSpPr>
          <p:nvPr/>
        </p:nvSpPr>
        <p:spPr>
          <a:xfrm>
            <a:off x="0" y="256272"/>
            <a:ext cx="12192000" cy="1439177"/>
          </a:xfrm>
          <a:prstGeom prst="rect">
            <a:avLst/>
          </a:prstGeom>
          <a:solidFill>
            <a:schemeClr val="tx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000" b="1" dirty="0" smtClean="0">
                <a:solidFill>
                  <a:schemeClr val="accent1"/>
                </a:solidFill>
                <a:effectLst>
                  <a:glow rad="101600">
                    <a:srgbClr val="065FD7">
                      <a:alpha val="60000"/>
                    </a:srgbClr>
                  </a:glow>
                </a:effectLst>
                <a:latin typeface="Garamond" panose="02020404030301010803" pitchFamily="18" charset="0"/>
              </a:rPr>
              <a:t>Modern Marketing Check List</a:t>
            </a:r>
            <a:endParaRPr lang="en-US" sz="5000" dirty="0">
              <a:solidFill>
                <a:schemeClr val="accent1"/>
              </a:solidFill>
              <a:effectLst>
                <a:glow rad="101600">
                  <a:srgbClr val="065FD7">
                    <a:alpha val="60000"/>
                  </a:srgbClr>
                </a:glow>
              </a:effectLst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438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heckmark.jpg"/>
          <p:cNvPicPr>
            <a:picLocks noChangeAspect="1"/>
          </p:cNvPicPr>
          <p:nvPr/>
        </p:nvPicPr>
        <p:blipFill rotWithShape="1">
          <a:blip r:embed="rId2"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62" b="25462"/>
          <a:stretch/>
        </p:blipFill>
        <p:spPr>
          <a:xfrm>
            <a:off x="-1" y="-64300"/>
            <a:ext cx="12192001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256272"/>
            <a:ext cx="12192000" cy="1439177"/>
          </a:xfrm>
          <a:solidFill>
            <a:schemeClr val="tx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8800" b="1" dirty="0">
                <a:solidFill>
                  <a:schemeClr val="accent1"/>
                </a:solidFill>
                <a:effectLst>
                  <a:glow rad="101600">
                    <a:srgbClr val="065FD7">
                      <a:alpha val="60000"/>
                    </a:srgbClr>
                  </a:glow>
                </a:effectLst>
                <a:latin typeface="Garamond" panose="02020404030301010803" pitchFamily="18" charset="0"/>
              </a:rPr>
              <a:t>IN-DEMAND</a:t>
            </a:r>
            <a:endParaRPr lang="en-US" sz="8800" dirty="0">
              <a:solidFill>
                <a:schemeClr val="accent1"/>
              </a:solidFill>
              <a:effectLst>
                <a:glow rad="101600">
                  <a:srgbClr val="065FD7">
                    <a:alpha val="60000"/>
                  </a:srgbClr>
                </a:glow>
              </a:effectLst>
              <a:latin typeface="Garamond" panose="02020404030301010803" pitchFamily="18" charset="0"/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48552744"/>
              </p:ext>
            </p:extLst>
          </p:nvPr>
        </p:nvGraphicFramePr>
        <p:xfrm>
          <a:off x="761999" y="1825625"/>
          <a:ext cx="10668002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1">
                  <a:extLst>
                    <a:ext uri="{9D8B030D-6E8A-4147-A177-3AD203B41FA5}">
                      <a16:colId xmlns:a16="http://schemas.microsoft.com/office/drawing/2014/main" xmlns="" val="1846193149"/>
                    </a:ext>
                  </a:extLst>
                </a:gridCol>
                <a:gridCol w="5334001">
                  <a:extLst>
                    <a:ext uri="{9D8B030D-6E8A-4147-A177-3AD203B41FA5}">
                      <a16:colId xmlns:a16="http://schemas.microsoft.com/office/drawing/2014/main" xmlns="" val="14016967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5400" b="1" dirty="0">
                          <a:solidFill>
                            <a:schemeClr val="tx1"/>
                          </a:solidFill>
                          <a:effectLst>
                            <a:glow rad="101600">
                              <a:srgbClr val="FFB619">
                                <a:alpha val="60000"/>
                              </a:srgbClr>
                            </a:glo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INCREASE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5400" b="1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glow rad="101600">
                              <a:srgbClr val="065FD7">
                                <a:alpha val="60000"/>
                              </a:srgbClr>
                            </a:glo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PRESENCE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377794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5400" b="1" dirty="0">
                          <a:solidFill>
                            <a:schemeClr val="tx1"/>
                          </a:solidFill>
                          <a:effectLst>
                            <a:glow rad="101600">
                              <a:srgbClr val="FFB619">
                                <a:alpha val="60000"/>
                              </a:srgbClr>
                            </a:glo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BOOST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5400" b="1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glow rad="101600">
                              <a:srgbClr val="065FD7">
                                <a:alpha val="60000"/>
                              </a:srgbClr>
                            </a:glo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AWARENESS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70108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5400" b="1" dirty="0">
                          <a:solidFill>
                            <a:schemeClr val="tx1"/>
                          </a:solidFill>
                          <a:effectLst>
                            <a:glow rad="101600">
                              <a:srgbClr val="FFB619">
                                <a:alpha val="60000"/>
                              </a:srgbClr>
                            </a:glo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ENHANCE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5400" b="1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glow rad="101600">
                              <a:srgbClr val="065FD7">
                                <a:alpha val="60000"/>
                              </a:srgbClr>
                            </a:glo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BRANDING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61795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5400" b="1" dirty="0">
                          <a:solidFill>
                            <a:schemeClr val="tx1"/>
                          </a:solidFill>
                          <a:effectLst>
                            <a:glow rad="101600">
                              <a:srgbClr val="FFB619">
                                <a:alpha val="60000"/>
                              </a:srgbClr>
                            </a:glo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5400" b="1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glow rad="101600">
                              <a:srgbClr val="065FD7">
                                <a:alpha val="60000"/>
                              </a:srgbClr>
                            </a:glo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#1 POSITION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78212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5400" b="1" dirty="0">
                          <a:solidFill>
                            <a:schemeClr val="tx1"/>
                          </a:solidFill>
                          <a:effectLst>
                            <a:glow rad="101600">
                              <a:srgbClr val="FFB619">
                                <a:alpha val="60000"/>
                              </a:srgbClr>
                            </a:glo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MAINTAIN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5400" b="1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glow rad="101600">
                              <a:srgbClr val="065FD7">
                                <a:alpha val="60000"/>
                              </a:srgbClr>
                            </a:glo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DOMINANCE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955517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34728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25</Words>
  <Application>Microsoft Macintosh PowerPoint</Application>
  <PresentationFormat>Custom</PresentationFormat>
  <Paragraphs>20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IN-DEMAND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Lynda Harvey</dc:creator>
  <cp:lastModifiedBy>Ginger Wynn</cp:lastModifiedBy>
  <cp:revision>4</cp:revision>
  <dcterms:created xsi:type="dcterms:W3CDTF">2017-02-19T22:00:38Z</dcterms:created>
  <dcterms:modified xsi:type="dcterms:W3CDTF">2017-09-21T20:24:43Z</dcterms:modified>
</cp:coreProperties>
</file>